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20.png"/><Relationship Id="rId4" Type="http://schemas.openxmlformats.org/officeDocument/2006/relationships/image" Target="../media/image27.png"/><Relationship Id="rId5" Type="http://schemas.openxmlformats.org/officeDocument/2006/relationships/image" Target="../media/image34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9.png"/><Relationship Id="rId4" Type="http://schemas.openxmlformats.org/officeDocument/2006/relationships/image" Target="../media/image17.png"/><Relationship Id="rId5" Type="http://schemas.openxmlformats.org/officeDocument/2006/relationships/image" Target="../media/image26.png"/><Relationship Id="rId6" Type="http://schemas.openxmlformats.org/officeDocument/2006/relationships/image" Target="../media/image33.png"/><Relationship Id="rId7" Type="http://schemas.openxmlformats.org/officeDocument/2006/relationships/image" Target="../media/image40.png"/><Relationship Id="rId8" Type="http://schemas.openxmlformats.org/officeDocument/2006/relationships/image" Target="../media/image4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31.png"/><Relationship Id="rId4" Type="http://schemas.openxmlformats.org/officeDocument/2006/relationships/image" Target="../media/image37.png"/><Relationship Id="rId5" Type="http://schemas.openxmlformats.org/officeDocument/2006/relationships/image" Target="../media/image42.png"/><Relationship Id="rId6" Type="http://schemas.openxmlformats.org/officeDocument/2006/relationships/image" Target="../media/image48.png"/><Relationship Id="rId7" Type="http://schemas.openxmlformats.org/officeDocument/2006/relationships/image" Target="../media/image53.png"/><Relationship Id="rId8" Type="http://schemas.openxmlformats.org/officeDocument/2006/relationships/image" Target="../media/image59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2.png"/><Relationship Id="rId4" Type="http://schemas.openxmlformats.org/officeDocument/2006/relationships/image" Target="../media/image16.png"/><Relationship Id="rId5" Type="http://schemas.openxmlformats.org/officeDocument/2006/relationships/image" Target="../media/image23.png"/><Relationship Id="rId6" Type="http://schemas.openxmlformats.org/officeDocument/2006/relationships/image" Target="../media/image28.png"/><Relationship Id="rId7" Type="http://schemas.openxmlformats.org/officeDocument/2006/relationships/image" Target="../media/image32.png"/><Relationship Id="rId8" Type="http://schemas.openxmlformats.org/officeDocument/2006/relationships/image" Target="../media/image35.png"/><Relationship Id="rId9" Type="http://schemas.openxmlformats.org/officeDocument/2006/relationships/image" Target="../media/image38.png"/><Relationship Id="rId10" Type="http://schemas.openxmlformats.org/officeDocument/2006/relationships/image" Target="../media/image41.png"/><Relationship Id="rId11" Type="http://schemas.openxmlformats.org/officeDocument/2006/relationships/image" Target="../media/image43.png"/><Relationship Id="rId12" Type="http://schemas.openxmlformats.org/officeDocument/2006/relationships/image" Target="../media/image49.png"/><Relationship Id="rId13" Type="http://schemas.openxmlformats.org/officeDocument/2006/relationships/image" Target="../media/image51.png"/><Relationship Id="rId14" Type="http://schemas.openxmlformats.org/officeDocument/2006/relationships/image" Target="../media/image55.png"/><Relationship Id="rId15" Type="http://schemas.openxmlformats.org/officeDocument/2006/relationships/image" Target="../media/image56.png"/><Relationship Id="rId16" Type="http://schemas.openxmlformats.org/officeDocument/2006/relationships/image" Target="../media/image60.png"/><Relationship Id="rId17" Type="http://schemas.openxmlformats.org/officeDocument/2006/relationships/image" Target="../media/image6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png"/><Relationship Id="rId4" Type="http://schemas.openxmlformats.org/officeDocument/2006/relationships/image" Target="../media/image15.png"/><Relationship Id="rId5" Type="http://schemas.openxmlformats.org/officeDocument/2006/relationships/image" Target="../media/image21.png"/><Relationship Id="rId6" Type="http://schemas.openxmlformats.org/officeDocument/2006/relationships/image" Target="../media/image25.png"/><Relationship Id="rId7" Type="http://schemas.openxmlformats.org/officeDocument/2006/relationships/image" Target="../media/image30.png"/><Relationship Id="rId8" Type="http://schemas.openxmlformats.org/officeDocument/2006/relationships/image" Target="../media/image36.png"/><Relationship Id="rId9" Type="http://schemas.openxmlformats.org/officeDocument/2006/relationships/image" Target="../media/image44.png"/><Relationship Id="rId10" Type="http://schemas.openxmlformats.org/officeDocument/2006/relationships/image" Target="../media/image47.png"/><Relationship Id="rId11" Type="http://schemas.openxmlformats.org/officeDocument/2006/relationships/image" Target="../media/image52.png"/><Relationship Id="rId12" Type="http://schemas.openxmlformats.org/officeDocument/2006/relationships/image" Target="../media/image5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5" Type="http://schemas.openxmlformats.org/officeDocument/2006/relationships/image" Target="../media/image24.png"/><Relationship Id="rId6" Type="http://schemas.openxmlformats.org/officeDocument/2006/relationships/image" Target="../media/image29.png"/><Relationship Id="rId7" Type="http://schemas.openxmlformats.org/officeDocument/2006/relationships/image" Target="../media/image39.png"/><Relationship Id="rId8" Type="http://schemas.openxmlformats.org/officeDocument/2006/relationships/image" Target="../media/image26.png"/><Relationship Id="rId9" Type="http://schemas.openxmlformats.org/officeDocument/2006/relationships/image" Target="../media/image46.png"/><Relationship Id="rId10" Type="http://schemas.openxmlformats.org/officeDocument/2006/relationships/image" Target="../media/image50.png"/><Relationship Id="rId11" Type="http://schemas.openxmlformats.org/officeDocument/2006/relationships/image" Target="../media/image54.png"/><Relationship Id="rId12" Type="http://schemas.openxmlformats.org/officeDocument/2006/relationships/image" Target="../media/image5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>
            <a:alphaModFix amt="100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1284BA">
                  <a:alpha val="85000"/>
                </a:srgbClr>
              </a:gs>
              <a:gs pos="50000">
                <a:srgbClr val="1284BA">
                  <a:alpha val="75000"/>
                </a:srgbClr>
              </a:gs>
              <a:gs pos="100000">
                <a:srgbClr val="000000">
                  <a:alpha val="60000"/>
                </a:srgbClr>
              </a:gs>
            </a:gsLst>
            <a:lin scaled="0" ang="8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523961" y="1790700"/>
            <a:ext cx="9143771" cy="1523999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ctr">
              <a:lnSpc>
                <a:spcPts val="5200"/>
              </a:lnSpc>
              <a:spcBef>
                <a:spcPts val="0"/>
              </a:spcBef>
              <a:spcAft>
                <a:spcPts val="2080"/>
              </a:spcAft>
            </a:pPr>
            <a:r>
              <a:rPr sz="3827" b="1">
                <a:solidFill>
                  <a:srgbClr val="FFFFFF"/>
                </a:solidFill>
              </a:rPr>
              <a:t> Briefing on the Spirit of</a:t>
            </a:r>
            <a:r>
              <a:rPr sz="1104"/>
              <a:t>
</a:t>
            </a:r>
            <a:r>
              <a:rPr sz="3827" b="1">
                <a:solidFill>
                  <a:srgbClr val="FFFFFF"/>
                </a:solidFill>
              </a:rPr>
              <a:t> China's Two Sessions 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262" y="3619499"/>
            <a:ext cx="1219169" cy="38100"/>
          </a:xfrm>
          <a:prstGeom prst="rect">
            <a:avLst/>
          </a:prstGeom>
          <a:solidFill>
            <a:srgbClr val="FF86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523961" y="3962399"/>
            <a:ext cx="9143771" cy="3714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ctr">
              <a:lnSpc>
                <a:spcPts val="2535"/>
              </a:lnSpc>
              <a:spcBef>
                <a:spcPts val="0"/>
              </a:spcBef>
              <a:spcAft>
                <a:spcPts val="0"/>
              </a:spcAft>
            </a:pPr>
            <a:r>
              <a:rPr sz="1554" b="0">
                <a:solidFill>
                  <a:srgbClr val="FFFFFF"/>
                </a:solidFill>
              </a:rPr>
              <a:t>Embassy of China in Uganda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>
            <a:alphaModFix amt="100000"/>
          </a:blip>
          <a:stretch>
            <a:fillRect/>
          </a:stretch>
        </p:blipFill>
        <p:spPr>
          <a:xfrm>
            <a:off x="3724181" y="4836795"/>
            <a:ext cx="228594" cy="1943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28974" y="4800600"/>
            <a:ext cx="1933526" cy="266699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FFFFFF"/>
                </a:solidFill>
              </a:rPr>
              <a:t>International Cooperation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6267293" y="4819650"/>
            <a:ext cx="38099" cy="2286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6610184" y="4843938"/>
            <a:ext cx="228594" cy="1800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914977" y="4800600"/>
            <a:ext cx="1552536" cy="266699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FFFFFF"/>
                </a:solidFill>
              </a:rPr>
              <a:t>Win-Win Partnership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781799"/>
            <a:ext cx="12191695" cy="76200"/>
          </a:xfrm>
          <a:prstGeom prst="rect">
            <a:avLst/>
          </a:prstGeom>
          <a:solidFill>
            <a:srgbClr val="FF86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134349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9584" y="114300"/>
            <a:ext cx="3428914" cy="5715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3900"/>
              </a:lnSpc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1284BA"/>
                </a:solidFill>
              </a:rPr>
              <a:t>Opening Remarks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584" y="1266824"/>
            <a:ext cx="10972525" cy="3429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520"/>
              </a:spcAft>
            </a:pPr>
            <a:r>
              <a:rPr sz="1435" b="0">
                <a:solidFill>
                  <a:srgbClr val="4B5563"/>
                </a:solidFill>
              </a:rPr>
              <a:t>Distinguished guests, media friends, ladies and gentlemen,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584" y="1685925"/>
            <a:ext cx="10972525" cy="3429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4B5563"/>
                </a:solidFill>
              </a:rPr>
              <a:t>Good morning.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584" y="2486025"/>
            <a:ext cx="5333866" cy="26384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 Same Side Corner Rectangle 6"/>
          <p:cNvSpPr/>
          <p:nvPr/>
        </p:nvSpPr>
        <p:spPr>
          <a:xfrm rot="16200000">
            <a:off x="-643588" y="3739197"/>
            <a:ext cx="263842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>
            <a:alphaModFix amt="100000"/>
          </a:blip>
          <a:stretch>
            <a:fillRect/>
          </a:stretch>
        </p:blipFill>
        <p:spPr>
          <a:xfrm>
            <a:off x="876278" y="2733839"/>
            <a:ext cx="342891" cy="3044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71565" y="2714625"/>
            <a:ext cx="4343291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780"/>
              </a:spcAft>
            </a:pPr>
            <a:r>
              <a:rPr sz="1196" b="1">
                <a:solidFill>
                  <a:srgbClr val="1284BA"/>
                </a:solidFill>
              </a:rPr>
              <a:t>The Two Sessions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565" y="3114675"/>
            <a:ext cx="4343291" cy="685800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l">
              <a:lnSpc>
                <a:spcPts val="227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</a:rPr>
              <a:t> </a:t>
            </a:r>
            <a:r>
              <a:rPr sz="1315" b="0">
                <a:solidFill>
                  <a:srgbClr val="374151"/>
                </a:solidFill>
              </a:rPr>
              <a:t>Third Session of the 14th National People's Congress</a:t>
            </a:r>
            <a:r>
              <a:rPr sz="1315" b="0">
                <a:solidFill>
                  <a:srgbClr val="374151"/>
                </a:solidFill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565" y="3867149"/>
            <a:ext cx="4343291" cy="1019174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l">
              <a:lnSpc>
                <a:spcPts val="2275"/>
              </a:lnSpc>
              <a:spcBef>
                <a:spcPts val="52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</a:rPr>
              <a:t> </a:t>
            </a:r>
            <a:r>
              <a:rPr sz="1315" b="0">
                <a:solidFill>
                  <a:srgbClr val="374151"/>
                </a:solidFill>
              </a:rPr>
              <a:t>Third Session of the 14th National Committee of the Chinese People's Political Consultative Conference</a:t>
            </a:r>
            <a:r>
              <a:rPr sz="1315" b="0">
                <a:solidFill>
                  <a:srgbClr val="374151"/>
                </a:solidFill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9584" y="5429250"/>
            <a:ext cx="5333866" cy="1171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 Same Side Corner Rectangle 12"/>
          <p:cNvSpPr/>
          <p:nvPr/>
        </p:nvSpPr>
        <p:spPr>
          <a:xfrm rot="16200000">
            <a:off x="89837" y="5948997"/>
            <a:ext cx="11715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>
            <a:alphaModFix amt="100000"/>
          </a:blip>
          <a:stretch>
            <a:fillRect/>
          </a:stretch>
        </p:blipFill>
        <p:spPr>
          <a:xfrm>
            <a:off x="876278" y="5690366"/>
            <a:ext cx="342891" cy="27786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71565" y="5657850"/>
            <a:ext cx="3019349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780"/>
              </a:spcAft>
            </a:pPr>
            <a:r>
              <a:rPr sz="1196" b="1">
                <a:solidFill>
                  <a:srgbClr val="1284BA"/>
                </a:solidFill>
              </a:rPr>
              <a:t>Venue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565" y="6057900"/>
            <a:ext cx="3019349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</a:rPr>
              <a:t> Successfully convened in </a:t>
            </a:r>
            <a:r>
              <a:rPr sz="1315" b="0">
                <a:solidFill>
                  <a:srgbClr val="1284BA"/>
                </a:solidFill>
              </a:rPr>
              <a:t>Beijing</a:t>
            </a:r>
            <a:r>
              <a:rPr sz="1315" b="0">
                <a:solidFill>
                  <a:srgbClr val="374151"/>
                </a:solidFill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48243" y="2486025"/>
            <a:ext cx="5333866" cy="1876424"/>
          </a:xfrm>
          <a:prstGeom prst="rect">
            <a:avLst/>
          </a:prstGeom>
          <a:gradFill rotWithShape="1">
            <a:gsLst>
              <a:gs pos="0">
                <a:srgbClr val="EFF6FF"/>
              </a:gs>
              <a:gs pos="100000">
                <a:srgbClr val="FFFFFF"/>
              </a:gs>
            </a:gsLst>
            <a:lin scaled="0" ang="8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 Same Side Corner Rectangle 17"/>
          <p:cNvSpPr/>
          <p:nvPr/>
        </p:nvSpPr>
        <p:spPr>
          <a:xfrm rot="16200000">
            <a:off x="5376071" y="3358197"/>
            <a:ext cx="1876424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6514937" y="2773745"/>
            <a:ext cx="342891" cy="22465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010224" y="2714625"/>
            <a:ext cx="4343291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780"/>
              </a:spcAft>
            </a:pPr>
            <a:r>
              <a:rPr sz="1196" b="1">
                <a:solidFill>
                  <a:srgbClr val="1284BA"/>
                </a:solidFill>
              </a:rPr>
              <a:t>Important Window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10224" y="3114675"/>
            <a:ext cx="4343291" cy="1019174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l">
              <a:lnSpc>
                <a:spcPts val="227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</a:rPr>
              <a:t> Through which the </a:t>
            </a:r>
            <a:r>
              <a:rPr sz="1315" b="0">
                <a:solidFill>
                  <a:srgbClr val="FF862F"/>
                </a:solidFill>
              </a:rPr>
              <a:t>international community</a:t>
            </a:r>
            <a:r>
              <a:rPr sz="1315" b="0">
                <a:solidFill>
                  <a:srgbClr val="374151"/>
                </a:solidFill>
              </a:rPr>
              <a:t> observes China's development policies and direction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48243" y="4667249"/>
            <a:ext cx="5333866" cy="15430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 Same Side Corner Rectangle 22"/>
          <p:cNvSpPr/>
          <p:nvPr/>
        </p:nvSpPr>
        <p:spPr>
          <a:xfrm rot="16200000">
            <a:off x="5542758" y="5372734"/>
            <a:ext cx="15430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>
            <a:alphaModFix amt="100000"/>
          </a:blip>
          <a:stretch>
            <a:fillRect/>
          </a:stretch>
        </p:blipFill>
        <p:spPr>
          <a:xfrm>
            <a:off x="6514937" y="4934278"/>
            <a:ext cx="342891" cy="26604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010224" y="4895849"/>
            <a:ext cx="4343291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780"/>
              </a:spcAft>
            </a:pPr>
            <a:r>
              <a:rPr sz="1196" b="1">
                <a:solidFill>
                  <a:srgbClr val="1284BA"/>
                </a:solidFill>
              </a:rPr>
              <a:t>Purpose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10224" y="5295899"/>
            <a:ext cx="4343291" cy="685800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l">
              <a:lnSpc>
                <a:spcPts val="227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</a:rPr>
              <a:t> Share important </a:t>
            </a:r>
            <a:r>
              <a:rPr sz="1315" b="0">
                <a:solidFill>
                  <a:srgbClr val="1284BA"/>
                </a:solidFill>
              </a:rPr>
              <a:t>policy messages</a:t>
            </a:r>
            <a:r>
              <a:rPr sz="1315" b="0">
                <a:solidFill>
                  <a:srgbClr val="374151"/>
                </a:solidFill>
              </a:rPr>
              <a:t> with Ugandan friends 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238419" y="7058025"/>
            <a:ext cx="5705332" cy="542925"/>
          </a:xfrm>
          <a:prstGeom prst="roundRect">
            <a:avLst>
              <a:gd name="adj" fmla="val 14035"/>
            </a:avLst>
          </a:prstGeom>
          <a:solidFill>
            <a:srgbClr val="1284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543211" y="7172325"/>
            <a:ext cx="5095747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ctr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FFFFFF"/>
                </a:solidFill>
              </a:rPr>
              <a:t>Deepening China-Uganda Cooperation and Friendship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8058150"/>
            <a:ext cx="12191695" cy="76200"/>
          </a:xfrm>
          <a:prstGeom prst="rect">
            <a:avLst/>
          </a:prstGeom>
          <a:solidFill>
            <a:srgbClr val="FF86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62874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9584" y="-171450"/>
            <a:ext cx="10972525" cy="11430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3900"/>
              </a:lnSpc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1284BA"/>
                </a:solidFill>
              </a:rPr>
              <a:t>I. China's Economy Demonstrates Strong Resilience and Bright Prospects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809625"/>
            <a:ext cx="5486262" cy="687705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809625"/>
            <a:ext cx="5486262" cy="687705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100000">
                <a:srgbClr val="FFFFFF"/>
              </a:gs>
            </a:gsLst>
            <a:lin scaled="0" ang="108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943451" y="1114425"/>
            <a:ext cx="2819329" cy="1743075"/>
          </a:xfrm>
          <a:prstGeom prst="rect">
            <a:avLst/>
          </a:prstGeom>
          <a:gradFill rotWithShape="1">
            <a:gsLst>
              <a:gs pos="0">
                <a:srgbClr val="EFF6FF"/>
              </a:gs>
              <a:gs pos="100000">
                <a:srgbClr val="FFFFFF"/>
              </a:gs>
            </a:gsLst>
            <a:lin scaled="0" ang="8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 Same Side Corner Rectangle 6"/>
          <p:cNvSpPr/>
          <p:nvPr/>
        </p:nvSpPr>
        <p:spPr>
          <a:xfrm rot="16200000">
            <a:off x="5137954" y="1919922"/>
            <a:ext cx="17430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 amt="100000"/>
          </a:blip>
          <a:stretch>
            <a:fillRect/>
          </a:stretch>
        </p:blipFill>
        <p:spPr>
          <a:xfrm>
            <a:off x="6172045" y="1365802"/>
            <a:ext cx="266693" cy="1449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53036" y="1314450"/>
            <a:ext cx="819129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4B5563"/>
                </a:solidFill>
              </a:rPr>
              <a:t>GDP 2025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045" y="1647825"/>
            <a:ext cx="2400239" cy="4000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730"/>
              </a:lnSpc>
              <a:spcBef>
                <a:spcPts val="0"/>
              </a:spcBef>
              <a:spcAft>
                <a:spcPts val="0"/>
              </a:spcAft>
            </a:pPr>
            <a:r>
              <a:rPr sz="2511" b="1">
                <a:solidFill>
                  <a:srgbClr val="1284BA"/>
                </a:solidFill>
              </a:rPr>
              <a:t>140.19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045" y="2085975"/>
            <a:ext cx="2400239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26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</a:rPr>
              <a:t>trillion yuan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045" y="2409825"/>
            <a:ext cx="2400239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26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</a:rPr>
              <a:t>≈ $20 trillion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915177" y="1114425"/>
            <a:ext cx="2819329" cy="1743075"/>
          </a:xfrm>
          <a:prstGeom prst="rect">
            <a:avLst/>
          </a:prstGeom>
          <a:gradFill rotWithShape="1">
            <a:gsLst>
              <a:gs pos="0">
                <a:srgbClr val="FFF7ED"/>
              </a:gs>
              <a:gs pos="100000">
                <a:srgbClr val="FFFFFF"/>
              </a:gs>
            </a:gsLst>
            <a:lin scaled="0" ang="8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 Same Side Corner Rectangle 13"/>
          <p:cNvSpPr/>
          <p:nvPr/>
        </p:nvSpPr>
        <p:spPr>
          <a:xfrm rot="16200000">
            <a:off x="8109680" y="1919922"/>
            <a:ext cx="17430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9143771" y="1360004"/>
            <a:ext cx="266693" cy="15654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524761" y="1314450"/>
            <a:ext cx="1133446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4B5563"/>
                </a:solidFill>
              </a:rPr>
              <a:t>Growth Rate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3771" y="1647825"/>
            <a:ext cx="2400239" cy="4000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730"/>
              </a:lnSpc>
              <a:spcBef>
                <a:spcPts val="0"/>
              </a:spcBef>
              <a:spcAft>
                <a:spcPts val="0"/>
              </a:spcAft>
            </a:pPr>
            <a:r>
              <a:rPr sz="2511" b="1">
                <a:solidFill>
                  <a:srgbClr val="FF862F"/>
                </a:solidFill>
              </a:rPr>
              <a:t>5%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3771" y="2085975"/>
            <a:ext cx="2400239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26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</a:rPr>
              <a:t>2025 achievement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3771" y="2409825"/>
            <a:ext cx="2400239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26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</a:rPr>
              <a:t>Target 2026: 4.5%-5%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943451" y="3162299"/>
            <a:ext cx="5791055" cy="156210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8255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5">
            <a:alphaModFix amt="100000"/>
          </a:blip>
          <a:stretch>
            <a:fillRect/>
          </a:stretch>
        </p:blipFill>
        <p:spPr>
          <a:xfrm>
            <a:off x="6143471" y="3395296"/>
            <a:ext cx="304792" cy="25790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562560" y="3362324"/>
            <a:ext cx="1885902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284BA"/>
                </a:solidFill>
              </a:rPr>
              <a:t>Global Position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43471" y="3790949"/>
            <a:ext cx="5391015" cy="3429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374151"/>
                </a:solidFill>
              </a:rPr>
              <a:t>World's 2nd largest economy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43471" y="4210049"/>
            <a:ext cx="5391015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520"/>
              </a:spcBef>
              <a:spcAft>
                <a:spcPts val="0"/>
              </a:spcAft>
            </a:pPr>
            <a:r>
              <a:rPr sz="1315" b="0">
                <a:solidFill>
                  <a:srgbClr val="4B5563"/>
                </a:solidFill>
              </a:rPr>
              <a:t>Contributing </a:t>
            </a:r>
            <a:r>
              <a:rPr sz="1315" b="1">
                <a:solidFill>
                  <a:srgbClr val="1284BA"/>
                </a:solidFill>
              </a:rPr>
              <a:t>30%+</a:t>
            </a:r>
            <a:r>
              <a:rPr sz="1315" b="0">
                <a:solidFill>
                  <a:srgbClr val="4B5563"/>
                </a:solidFill>
              </a:rPr>
              <a:t> of global economic growth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943451" y="4952999"/>
            <a:ext cx="2819329" cy="1257300"/>
          </a:xfrm>
          <a:prstGeom prst="roundRect">
            <a:avLst>
              <a:gd name="adj" fmla="val 6060"/>
            </a:avLst>
          </a:prstGeom>
          <a:solidFill>
            <a:srgbClr val="FFFFFF"/>
          </a:solidFill>
          <a:ln w="8255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6">
            <a:alphaModFix amt="100000"/>
          </a:blip>
          <a:stretch>
            <a:fillRect/>
          </a:stretch>
        </p:blipFill>
        <p:spPr>
          <a:xfrm>
            <a:off x="6105372" y="5175885"/>
            <a:ext cx="228594" cy="12572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410164" y="5114925"/>
            <a:ext cx="1028674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4B5563"/>
                </a:solidFill>
              </a:rPr>
              <a:t>Population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05372" y="5448300"/>
            <a:ext cx="2495487" cy="3048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913" b="1">
                <a:solidFill>
                  <a:srgbClr val="1284BA"/>
                </a:solidFill>
              </a:rPr>
              <a:t>1.4B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05372" y="5791200"/>
            <a:ext cx="2495487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26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Total population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915177" y="4952999"/>
            <a:ext cx="2819329" cy="1257300"/>
          </a:xfrm>
          <a:prstGeom prst="roundRect">
            <a:avLst>
              <a:gd name="adj" fmla="val 6060"/>
            </a:avLst>
          </a:prstGeom>
          <a:solidFill>
            <a:srgbClr val="FFFFFF"/>
          </a:solidFill>
          <a:ln w="8255"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7">
            <a:alphaModFix amt="100000"/>
          </a:blip>
          <a:stretch>
            <a:fillRect/>
          </a:stretch>
        </p:blipFill>
        <p:spPr>
          <a:xfrm>
            <a:off x="9077098" y="5141594"/>
            <a:ext cx="228594" cy="19430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9381890" y="5114925"/>
            <a:ext cx="1238219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4B5563"/>
                </a:solidFill>
              </a:rPr>
              <a:t>Middle Class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077098" y="5448300"/>
            <a:ext cx="2495487" cy="3048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913" b="1">
                <a:solidFill>
                  <a:srgbClr val="1284BA"/>
                </a:solidFill>
              </a:rPr>
              <a:t>400M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077098" y="5791200"/>
            <a:ext cx="2495487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26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Middle-income consumers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943451" y="6438899"/>
            <a:ext cx="5791055" cy="942975"/>
          </a:xfrm>
          <a:prstGeom prst="roundRect">
            <a:avLst>
              <a:gd name="adj" fmla="val 8080"/>
            </a:avLst>
          </a:prstGeom>
          <a:solidFill>
            <a:srgbClr val="1284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8">
            <a:alphaModFix amt="100000"/>
          </a:blip>
          <a:stretch>
            <a:fillRect/>
          </a:stretch>
        </p:blipFill>
        <p:spPr>
          <a:xfrm>
            <a:off x="6095847" y="6806440"/>
            <a:ext cx="266693" cy="217418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6476838" y="6591300"/>
            <a:ext cx="2266893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New Urban Jobs Created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76838" y="6886575"/>
            <a:ext cx="2266893" cy="3429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340"/>
              </a:lnSpc>
              <a:spcBef>
                <a:spcPts val="26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12 million+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915277" y="6629400"/>
            <a:ext cx="1666833" cy="2286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r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FFFFFF"/>
                </a:solidFill>
              </a:rPr>
              <a:t>Social Security Coverage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915277" y="6896099"/>
            <a:ext cx="1666833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r">
              <a:lnSpc>
                <a:spcPts val="1950"/>
              </a:lnSpc>
              <a:spcBef>
                <a:spcPts val="260"/>
              </a:spcBef>
              <a:spcAft>
                <a:spcPts val="0"/>
              </a:spcAft>
            </a:pPr>
            <a:r>
              <a:rPr sz="1196" b="1">
                <a:solidFill>
                  <a:srgbClr val="FFFFFF"/>
                </a:solidFill>
              </a:rPr>
              <a:t>1.3B+ insured</a:t>
            </a:r>
          </a:p>
        </p:txBody>
      </p:sp>
      <p:sp>
        <p:nvSpPr>
          <p:cNvPr id="41" name="Rectangle 40"/>
          <p:cNvSpPr/>
          <p:nvPr/>
        </p:nvSpPr>
        <p:spPr>
          <a:xfrm>
            <a:off x="0" y="7686675"/>
            <a:ext cx="12191695" cy="76200"/>
          </a:xfrm>
          <a:prstGeom prst="rect">
            <a:avLst/>
          </a:prstGeom>
          <a:solidFill>
            <a:srgbClr val="FF86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19999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9584" y="-171450"/>
            <a:ext cx="10972525" cy="11430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3900"/>
              </a:lnSpc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1284BA"/>
                </a:solidFill>
              </a:rPr>
              <a:t>II. The 15th Five-Year Plan Will Outline China's Future Development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>
            <a:alphaModFix amt="100000"/>
          </a:blip>
          <a:stretch>
            <a:fillRect/>
          </a:stretch>
        </p:blipFill>
        <p:spPr>
          <a:xfrm>
            <a:off x="457188" y="1668340"/>
            <a:ext cx="304792" cy="2256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278" y="1600200"/>
            <a:ext cx="2228794" cy="3714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0"/>
              </a:spcAft>
            </a:pPr>
            <a:r>
              <a:rPr sz="1554" b="1">
                <a:solidFill>
                  <a:srgbClr val="1284BA"/>
                </a:solidFill>
              </a:rPr>
              <a:t>Key Focus Areas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188" y="2466975"/>
            <a:ext cx="47623" cy="76200"/>
          </a:xfrm>
          <a:prstGeom prst="roundRect">
            <a:avLst>
              <a:gd name="adj" fmla="val 399960000"/>
            </a:avLst>
          </a:prstGeom>
          <a:solidFill>
            <a:srgbClr val="1284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19109" y="2352675"/>
            <a:ext cx="3171745" cy="6286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F2937"/>
                </a:solidFill>
              </a:rPr>
              <a:t>Scientific &amp; Technological Innovation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188" y="3286125"/>
            <a:ext cx="76198" cy="76200"/>
          </a:xfrm>
          <a:prstGeom prst="roundRect">
            <a:avLst>
              <a:gd name="adj" fmla="val 249975000"/>
            </a:avLst>
          </a:prstGeom>
          <a:solidFill>
            <a:srgbClr val="1284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7683" y="3171825"/>
            <a:ext cx="2514537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F2937"/>
                </a:solidFill>
              </a:rPr>
              <a:t>Digital Economy &amp; 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188" y="3790949"/>
            <a:ext cx="76198" cy="76200"/>
          </a:xfrm>
          <a:prstGeom prst="roundRect">
            <a:avLst>
              <a:gd name="adj" fmla="val 249975000"/>
            </a:avLst>
          </a:prstGeom>
          <a:solidFill>
            <a:srgbClr val="1284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7683" y="3676649"/>
            <a:ext cx="2762180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F2937"/>
                </a:solidFill>
              </a:rPr>
              <a:t>New Energy Development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188" y="4295774"/>
            <a:ext cx="76198" cy="76200"/>
          </a:xfrm>
          <a:prstGeom prst="roundRect">
            <a:avLst>
              <a:gd name="adj" fmla="val 249975000"/>
            </a:avLst>
          </a:prstGeom>
          <a:solidFill>
            <a:srgbClr val="1284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7683" y="4181474"/>
            <a:ext cx="2762180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F2937"/>
                </a:solidFill>
              </a:rPr>
              <a:t>High-End Manufacturing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188" y="4800600"/>
            <a:ext cx="66673" cy="76200"/>
          </a:xfrm>
          <a:prstGeom prst="roundRect">
            <a:avLst>
              <a:gd name="adj" fmla="val 285685714"/>
            </a:avLst>
          </a:prstGeom>
          <a:solidFill>
            <a:srgbClr val="1284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8159" y="4686300"/>
            <a:ext cx="3152696" cy="6286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F2937"/>
                </a:solidFill>
              </a:rPr>
              <a:t>Green &amp; Low-Carbon Development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188" y="5619750"/>
            <a:ext cx="3333666" cy="1143000"/>
          </a:xfrm>
          <a:prstGeom prst="roundRect">
            <a:avLst>
              <a:gd name="adj" fmla="val 6666"/>
            </a:avLst>
          </a:prstGeom>
          <a:gradFill rotWithShape="1">
            <a:gsLst>
              <a:gs pos="0">
                <a:srgbClr val="EFF6FF"/>
              </a:gs>
              <a:gs pos="100000">
                <a:srgbClr val="FFFFFF"/>
              </a:gs>
            </a:gsLst>
            <a:lin scaled="0" ang="8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 Same Side Corner Rectangle 16"/>
          <p:cNvSpPr/>
          <p:nvPr/>
        </p:nvSpPr>
        <p:spPr>
          <a:xfrm rot="16200000">
            <a:off x="-48272" y="6125210"/>
            <a:ext cx="11430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7683" y="5772150"/>
            <a:ext cx="2990775" cy="838200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 Achieving high-quality development through strategic planning for </a:t>
            </a:r>
            <a:r>
              <a:rPr sz="1076" b="1">
                <a:solidFill>
                  <a:srgbClr val="1284BA"/>
                </a:solidFill>
              </a:rPr>
              <a:t>2026-2030</a:t>
            </a:r>
            <a:r>
              <a:rPr sz="1076" b="0">
                <a:solidFill>
                  <a:srgbClr val="4B5563"/>
                </a:solidFill>
              </a:rPr>
              <a:t> 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3">
            <a:alphaModFix amt="100000"/>
          </a:blip>
          <a:stretch>
            <a:fillRect/>
          </a:stretch>
        </p:blipFill>
        <p:spPr>
          <a:xfrm>
            <a:off x="4648083" y="1178169"/>
            <a:ext cx="304792" cy="23446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067173" y="1114425"/>
            <a:ext cx="2524061" cy="3714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0"/>
              </a:spcAft>
            </a:pPr>
            <a:r>
              <a:rPr sz="1554" b="1">
                <a:solidFill>
                  <a:srgbClr val="1284BA"/>
                </a:solidFill>
              </a:rPr>
              <a:t>Global Leadership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648083" y="1714500"/>
            <a:ext cx="4114697" cy="1266824"/>
          </a:xfrm>
          <a:prstGeom prst="roundRect">
            <a:avLst>
              <a:gd name="adj" fmla="val 6015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 Same Side Corner Rectangle 21"/>
          <p:cNvSpPr/>
          <p:nvPr/>
        </p:nvSpPr>
        <p:spPr>
          <a:xfrm rot="16200000">
            <a:off x="4080711" y="2281872"/>
            <a:ext cx="1266824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838579" y="1866899"/>
            <a:ext cx="1828754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74151"/>
                </a:solidFill>
              </a:rPr>
              <a:t>Renewable Energy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8381790" y="1902618"/>
            <a:ext cx="228594" cy="21431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838579" y="2228850"/>
            <a:ext cx="3771805" cy="3048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913" b="1">
                <a:solidFill>
                  <a:srgbClr val="1284BA"/>
                </a:solidFill>
              </a:rPr>
              <a:t>80%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38579" y="2571750"/>
            <a:ext cx="3771805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26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Global solar manufacturing capacity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648083" y="3133724"/>
            <a:ext cx="4114697" cy="1266824"/>
          </a:xfrm>
          <a:prstGeom prst="roundRect">
            <a:avLst>
              <a:gd name="adj" fmla="val 6015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 Same Side Corner Rectangle 27"/>
          <p:cNvSpPr/>
          <p:nvPr/>
        </p:nvSpPr>
        <p:spPr>
          <a:xfrm rot="16200000">
            <a:off x="4080711" y="3701096"/>
            <a:ext cx="1266824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838579" y="3286125"/>
            <a:ext cx="2400239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74151"/>
                </a:solidFill>
              </a:rPr>
              <a:t>Wind &amp; Solar Capacity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5">
            <a:alphaModFix amt="100000"/>
          </a:blip>
          <a:stretch>
            <a:fillRect/>
          </a:stretch>
        </p:blipFill>
        <p:spPr>
          <a:xfrm>
            <a:off x="8381790" y="3340417"/>
            <a:ext cx="228594" cy="17716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838579" y="3648074"/>
            <a:ext cx="3771805" cy="3048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913" b="1">
                <a:solidFill>
                  <a:srgbClr val="1284BA"/>
                </a:solidFill>
              </a:rPr>
              <a:t>1.8B kW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838579" y="3990974"/>
            <a:ext cx="3771805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26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40%+ of global total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648083" y="4552949"/>
            <a:ext cx="4114697" cy="1266824"/>
          </a:xfrm>
          <a:prstGeom prst="roundRect">
            <a:avLst>
              <a:gd name="adj" fmla="val 6015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 Same Side Corner Rectangle 33"/>
          <p:cNvSpPr/>
          <p:nvPr/>
        </p:nvSpPr>
        <p:spPr>
          <a:xfrm rot="16200000">
            <a:off x="4080711" y="5120321"/>
            <a:ext cx="1266824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838579" y="4705350"/>
            <a:ext cx="2171645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74151"/>
                </a:solidFill>
              </a:rPr>
              <a:t>New Energy Vehicles</a:t>
            </a:r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6">
            <a:alphaModFix amt="100000"/>
          </a:blip>
          <a:stretch>
            <a:fillRect/>
          </a:stretch>
        </p:blipFill>
        <p:spPr>
          <a:xfrm>
            <a:off x="8381790" y="4739640"/>
            <a:ext cx="228594" cy="21717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838579" y="5067299"/>
            <a:ext cx="3771805" cy="3048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913" b="1">
                <a:solidFill>
                  <a:srgbClr val="FF862F"/>
                </a:solidFill>
              </a:rPr>
              <a:t>9.5-10M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838579" y="5410199"/>
            <a:ext cx="3771805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26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60% of global sales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648083" y="5972175"/>
            <a:ext cx="4114697" cy="1266824"/>
          </a:xfrm>
          <a:prstGeom prst="roundRect">
            <a:avLst>
              <a:gd name="adj" fmla="val 6015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 Same Side Corner Rectangle 39"/>
          <p:cNvSpPr/>
          <p:nvPr/>
        </p:nvSpPr>
        <p:spPr>
          <a:xfrm rot="16200000">
            <a:off x="4080711" y="6539547"/>
            <a:ext cx="1266824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838579" y="6124574"/>
            <a:ext cx="1943051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74151"/>
                </a:solidFill>
              </a:rPr>
              <a:t>Industrial Robots</a:t>
            </a:r>
          </a:p>
        </p:txBody>
      </p:sp>
      <p:pic>
        <p:nvPicPr>
          <p:cNvPr id="42" name="Picture 41" descr="image.png"/>
          <p:cNvPicPr>
            <a:picLocks noChangeAspect="1"/>
          </p:cNvPicPr>
          <p:nvPr/>
        </p:nvPicPr>
        <p:blipFill>
          <a:blip r:embed="rId7">
            <a:alphaModFix amt="100000"/>
          </a:blip>
          <a:stretch>
            <a:fillRect/>
          </a:stretch>
        </p:blipFill>
        <p:spPr>
          <a:xfrm>
            <a:off x="8381790" y="6174581"/>
            <a:ext cx="228594" cy="18573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838579" y="6486525"/>
            <a:ext cx="3771805" cy="3048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913" b="1">
                <a:solidFill>
                  <a:srgbClr val="1284BA"/>
                </a:solidFill>
              </a:rPr>
              <a:t>290,000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838579" y="6829425"/>
            <a:ext cx="3771805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26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54% of global installations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9372365" y="1695449"/>
            <a:ext cx="2590735" cy="4952999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9372365" y="5829300"/>
            <a:ext cx="2590735" cy="819149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scaled="0" ang="162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9524761" y="5981699"/>
            <a:ext cx="2285942" cy="514350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Leading Global Green Transition</a:t>
            </a:r>
          </a:p>
        </p:txBody>
      </p:sp>
      <p:sp>
        <p:nvSpPr>
          <p:cNvPr id="48" name="Rectangle 47"/>
          <p:cNvSpPr/>
          <p:nvPr/>
        </p:nvSpPr>
        <p:spPr>
          <a:xfrm>
            <a:off x="0" y="7543800"/>
            <a:ext cx="12191695" cy="76200"/>
          </a:xfrm>
          <a:prstGeom prst="rect">
            <a:avLst/>
          </a:prstGeom>
          <a:solidFill>
            <a:srgbClr val="FF86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62824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9584" y="-171450"/>
            <a:ext cx="10972525" cy="11430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3900"/>
              </a:lnSpc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1284BA"/>
                </a:solidFill>
              </a:rPr>
              <a:t>III. China's Foreign Policy: Peaceful Development and Win-Win Cooperation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>
            <a:alphaModFix amt="100000"/>
          </a:blip>
          <a:stretch>
            <a:fillRect/>
          </a:stretch>
        </p:blipFill>
        <p:spPr>
          <a:xfrm>
            <a:off x="380990" y="1151792"/>
            <a:ext cx="304792" cy="2872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0079" y="1114425"/>
            <a:ext cx="2228794" cy="3714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0"/>
              </a:spcAft>
            </a:pPr>
            <a:r>
              <a:rPr sz="1554" b="1">
                <a:solidFill>
                  <a:srgbClr val="1284BA"/>
                </a:solidFill>
              </a:rPr>
              <a:t>Core Principles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80990" y="1904999"/>
            <a:ext cx="2876478" cy="1647825"/>
          </a:xfrm>
          <a:prstGeom prst="roundRect">
            <a:avLst>
              <a:gd name="adj" fmla="val 9248"/>
            </a:avLst>
          </a:prstGeom>
          <a:gradFill rotWithShape="1">
            <a:gsLst>
              <a:gs pos="0">
                <a:srgbClr val="EFF6FF"/>
              </a:gs>
              <a:gs pos="100000">
                <a:srgbClr val="FFFFFF"/>
              </a:gs>
            </a:gsLst>
            <a:lin scaled="0" ang="8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 Same Side Corner Rectangle 6"/>
          <p:cNvSpPr/>
          <p:nvPr/>
        </p:nvSpPr>
        <p:spPr>
          <a:xfrm rot="16200000">
            <a:off x="-376882" y="2662871"/>
            <a:ext cx="164782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 amt="100000"/>
          </a:blip>
          <a:stretch>
            <a:fillRect/>
          </a:stretch>
        </p:blipFill>
        <p:spPr>
          <a:xfrm>
            <a:off x="609584" y="2285171"/>
            <a:ext cx="266693" cy="2493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90575" y="2095499"/>
            <a:ext cx="2076398" cy="6286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284BA"/>
                </a:solidFill>
              </a:rPr>
              <a:t>Independent Peace Policy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584" y="2800350"/>
            <a:ext cx="2457388" cy="561974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Pursues independent foreign policy of peace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0990" y="3771900"/>
            <a:ext cx="2876478" cy="1647825"/>
          </a:xfrm>
          <a:prstGeom prst="roundRect">
            <a:avLst>
              <a:gd name="adj" fmla="val 9248"/>
            </a:avLst>
          </a:prstGeom>
          <a:gradFill rotWithShape="1">
            <a:gsLst>
              <a:gs pos="0">
                <a:srgbClr val="EFF6FF"/>
              </a:gs>
              <a:gs pos="100000">
                <a:srgbClr val="FFFFFF"/>
              </a:gs>
            </a:gsLst>
            <a:lin scaled="0" ang="8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 Same Side Corner Rectangle 11"/>
          <p:cNvSpPr/>
          <p:nvPr/>
        </p:nvSpPr>
        <p:spPr>
          <a:xfrm rot="16200000">
            <a:off x="-376882" y="4529772"/>
            <a:ext cx="164782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609584" y="4181889"/>
            <a:ext cx="266693" cy="20872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90575" y="3962399"/>
            <a:ext cx="2076398" cy="6286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284BA"/>
                </a:solidFill>
              </a:rPr>
              <a:t>Peaceful Development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9584" y="4667249"/>
            <a:ext cx="2457388" cy="561974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Committed to peaceful development path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80990" y="5648325"/>
            <a:ext cx="2876478" cy="1333500"/>
          </a:xfrm>
          <a:prstGeom prst="roundRect">
            <a:avLst>
              <a:gd name="adj" fmla="val 11428"/>
            </a:avLst>
          </a:prstGeom>
          <a:gradFill rotWithShape="1">
            <a:gsLst>
              <a:gs pos="0">
                <a:srgbClr val="EFF6FF"/>
              </a:gs>
              <a:gs pos="100000">
                <a:srgbClr val="FFFFFF"/>
              </a:gs>
            </a:gsLst>
            <a:lin scaled="0" ang="8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 Same Side Corner Rectangle 16"/>
          <p:cNvSpPr/>
          <p:nvPr/>
        </p:nvSpPr>
        <p:spPr>
          <a:xfrm rot="16200000">
            <a:off x="-219720" y="6249035"/>
            <a:ext cx="13335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>
            <a:alphaModFix amt="100000"/>
          </a:blip>
          <a:stretch>
            <a:fillRect/>
          </a:stretch>
        </p:blipFill>
        <p:spPr>
          <a:xfrm>
            <a:off x="609584" y="5887692"/>
            <a:ext cx="266693" cy="22611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90575" y="5838824"/>
            <a:ext cx="1638259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284BA"/>
                </a:solidFill>
              </a:rPr>
              <a:t>Shared Future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9584" y="6229350"/>
            <a:ext cx="2457388" cy="561974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Building community with shared future for mankind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>
            <a:alphaModFix amt="100000"/>
          </a:blip>
          <a:stretch>
            <a:fillRect/>
          </a:stretch>
        </p:blipFill>
        <p:spPr>
          <a:xfrm>
            <a:off x="4038499" y="1596536"/>
            <a:ext cx="304792" cy="25497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457588" y="1543050"/>
            <a:ext cx="2676458" cy="3714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0"/>
              </a:spcAft>
            </a:pPr>
            <a:r>
              <a:rPr sz="1554" b="1">
                <a:solidFill>
                  <a:srgbClr val="1284BA"/>
                </a:solidFill>
              </a:rPr>
              <a:t>Global Initiatives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038499" y="2286000"/>
            <a:ext cx="1676358" cy="1276350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8255">
            <a:solidFill>
              <a:srgbClr val="F3F4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7">
            <a:alphaModFix amt="100000"/>
          </a:blip>
          <a:stretch>
            <a:fillRect/>
          </a:stretch>
        </p:blipFill>
        <p:spPr>
          <a:xfrm>
            <a:off x="4724281" y="2527788"/>
            <a:ext cx="304792" cy="16412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200419" y="2838450"/>
            <a:ext cx="1352516" cy="5715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ctr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74151"/>
                </a:solidFill>
              </a:rPr>
              <a:t>Global Development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867253" y="2286000"/>
            <a:ext cx="1676358" cy="1276350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8255">
            <a:solidFill>
              <a:srgbClr val="F3F4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8">
            <a:alphaModFix amt="100000"/>
          </a:blip>
          <a:stretch>
            <a:fillRect/>
          </a:stretch>
        </p:blipFill>
        <p:spPr>
          <a:xfrm>
            <a:off x="6553036" y="2466242"/>
            <a:ext cx="304792" cy="28721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029174" y="2838450"/>
            <a:ext cx="1352516" cy="5715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ctr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74151"/>
                </a:solidFill>
              </a:rPr>
              <a:t>Global Security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038499" y="3714750"/>
            <a:ext cx="1676358" cy="1276350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8255">
            <a:solidFill>
              <a:srgbClr val="F3F4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9">
            <a:alphaModFix amt="100000"/>
          </a:blip>
          <a:stretch>
            <a:fillRect/>
          </a:stretch>
        </p:blipFill>
        <p:spPr>
          <a:xfrm>
            <a:off x="4724281" y="3930161"/>
            <a:ext cx="304792" cy="21687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200419" y="4267199"/>
            <a:ext cx="1352516" cy="5715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ctr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74151"/>
                </a:solidFill>
              </a:rPr>
              <a:t>Global Civilization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867253" y="3714750"/>
            <a:ext cx="1676358" cy="1276350"/>
          </a:xfrm>
          <a:prstGeom prst="roundRect">
            <a:avLst>
              <a:gd name="adj" fmla="val 11940"/>
            </a:avLst>
          </a:prstGeom>
          <a:solidFill>
            <a:srgbClr val="FFFFFF"/>
          </a:solidFill>
          <a:ln w="8255">
            <a:solidFill>
              <a:srgbClr val="F3F4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10">
            <a:alphaModFix amt="100000"/>
          </a:blip>
          <a:stretch>
            <a:fillRect/>
          </a:stretch>
        </p:blipFill>
        <p:spPr>
          <a:xfrm>
            <a:off x="6553036" y="3894992"/>
            <a:ext cx="304792" cy="287215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6029174" y="4267199"/>
            <a:ext cx="1352516" cy="5715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ctr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74151"/>
                </a:solidFill>
              </a:rPr>
              <a:t>Global Governance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038499" y="5219700"/>
            <a:ext cx="3505112" cy="1333500"/>
          </a:xfrm>
          <a:prstGeom prst="roundRect">
            <a:avLst>
              <a:gd name="adj" fmla="val 11428"/>
            </a:avLst>
          </a:prstGeom>
          <a:solidFill>
            <a:srgbClr val="1284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11">
            <a:alphaModFix amt="100000"/>
          </a:blip>
          <a:stretch>
            <a:fillRect/>
          </a:stretch>
        </p:blipFill>
        <p:spPr>
          <a:xfrm>
            <a:off x="4228994" y="5459067"/>
            <a:ext cx="266693" cy="226115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609984" y="5410199"/>
            <a:ext cx="1885902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FFFFFF"/>
                </a:solidFill>
              </a:rPr>
              <a:t>Multilateralism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228994" y="5810249"/>
            <a:ext cx="3124121" cy="561974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FFFFFF"/>
                </a:solidFill>
              </a:rPr>
              <a:t>Safeguard international system with UN at its core</a:t>
            </a:r>
          </a:p>
        </p:txBody>
      </p:sp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12">
            <a:alphaModFix amt="100000"/>
          </a:blip>
          <a:stretch>
            <a:fillRect/>
          </a:stretch>
        </p:blipFill>
        <p:spPr>
          <a:xfrm>
            <a:off x="8305592" y="2214196"/>
            <a:ext cx="304792" cy="257907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8724681" y="2152650"/>
            <a:ext cx="1638259" cy="3714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0"/>
              </a:spcAft>
            </a:pPr>
            <a:r>
              <a:rPr sz="1554" b="1">
                <a:solidFill>
                  <a:srgbClr val="1284BA"/>
                </a:solidFill>
              </a:rPr>
              <a:t>Focus Areas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305592" y="2905124"/>
            <a:ext cx="3505112" cy="514350"/>
          </a:xfrm>
          <a:prstGeom prst="roundRect">
            <a:avLst>
              <a:gd name="adj" fmla="val 1481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 Same Side Corner Rectangle 41"/>
          <p:cNvSpPr/>
          <p:nvPr/>
        </p:nvSpPr>
        <p:spPr>
          <a:xfrm rot="16200000">
            <a:off x="8114457" y="3096259"/>
            <a:ext cx="5143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3" name="Picture 42" descr="image.png"/>
          <p:cNvPicPr>
            <a:picLocks noChangeAspect="1"/>
          </p:cNvPicPr>
          <p:nvPr/>
        </p:nvPicPr>
        <p:blipFill>
          <a:blip r:embed="rId13">
            <a:alphaModFix amt="100000"/>
          </a:blip>
          <a:stretch>
            <a:fillRect/>
          </a:stretch>
        </p:blipFill>
        <p:spPr>
          <a:xfrm>
            <a:off x="8457988" y="3076574"/>
            <a:ext cx="228594" cy="17145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8800879" y="3019424"/>
            <a:ext cx="2057348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74151"/>
                </a:solidFill>
              </a:rPr>
              <a:t>China-US Relations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305592" y="3533774"/>
            <a:ext cx="3505112" cy="514350"/>
          </a:xfrm>
          <a:prstGeom prst="roundRect">
            <a:avLst>
              <a:gd name="adj" fmla="val 1481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 Same Side Corner Rectangle 45"/>
          <p:cNvSpPr/>
          <p:nvPr/>
        </p:nvSpPr>
        <p:spPr>
          <a:xfrm rot="16200000">
            <a:off x="8114457" y="3724909"/>
            <a:ext cx="5143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7" name="Picture 46" descr="image.png"/>
          <p:cNvPicPr>
            <a:picLocks noChangeAspect="1"/>
          </p:cNvPicPr>
          <p:nvPr/>
        </p:nvPicPr>
        <p:blipFill>
          <a:blip r:embed="rId14">
            <a:alphaModFix amt="100000"/>
          </a:blip>
          <a:stretch>
            <a:fillRect/>
          </a:stretch>
        </p:blipFill>
        <p:spPr>
          <a:xfrm>
            <a:off x="8457988" y="3693794"/>
            <a:ext cx="228594" cy="194309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8800879" y="3648074"/>
            <a:ext cx="1714457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74151"/>
                </a:solidFill>
              </a:rPr>
              <a:t>Taiwan Question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8305592" y="4162424"/>
            <a:ext cx="3505112" cy="514350"/>
          </a:xfrm>
          <a:prstGeom prst="roundRect">
            <a:avLst>
              <a:gd name="adj" fmla="val 1481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ound Same Side Corner Rectangle 49"/>
          <p:cNvSpPr/>
          <p:nvPr/>
        </p:nvSpPr>
        <p:spPr>
          <a:xfrm rot="16200000">
            <a:off x="8114457" y="4353559"/>
            <a:ext cx="5143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image.png"/>
          <p:cNvPicPr>
            <a:picLocks noChangeAspect="1"/>
          </p:cNvPicPr>
          <p:nvPr/>
        </p:nvPicPr>
        <p:blipFill>
          <a:blip r:embed="rId15">
            <a:alphaModFix amt="100000"/>
          </a:blip>
          <a:stretch>
            <a:fillRect/>
          </a:stretch>
        </p:blipFill>
        <p:spPr>
          <a:xfrm>
            <a:off x="8457988" y="4313872"/>
            <a:ext cx="228594" cy="211454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800879" y="4276725"/>
            <a:ext cx="1142971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74151"/>
                </a:solidFill>
              </a:rPr>
              <a:t>Iran Issue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8305592" y="4791075"/>
            <a:ext cx="3505112" cy="514350"/>
          </a:xfrm>
          <a:prstGeom prst="roundRect">
            <a:avLst>
              <a:gd name="adj" fmla="val 1481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 Same Side Corner Rectangle 53"/>
          <p:cNvSpPr/>
          <p:nvPr/>
        </p:nvSpPr>
        <p:spPr>
          <a:xfrm rot="16200000">
            <a:off x="8114457" y="4982210"/>
            <a:ext cx="5143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5" name="Picture 54" descr="image.png"/>
          <p:cNvPicPr>
            <a:picLocks noChangeAspect="1"/>
          </p:cNvPicPr>
          <p:nvPr/>
        </p:nvPicPr>
        <p:blipFill>
          <a:blip r:embed="rId16">
            <a:alphaModFix amt="100000"/>
          </a:blip>
          <a:stretch>
            <a:fillRect/>
          </a:stretch>
        </p:blipFill>
        <p:spPr>
          <a:xfrm>
            <a:off x="8457988" y="5035666"/>
            <a:ext cx="228594" cy="25166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8800879" y="4905375"/>
            <a:ext cx="2514537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74151"/>
                </a:solidFill>
              </a:rPr>
              <a:t>Neighborhood Diplomacy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8305592" y="5419725"/>
            <a:ext cx="3505112" cy="514350"/>
          </a:xfrm>
          <a:prstGeom prst="roundRect">
            <a:avLst>
              <a:gd name="adj" fmla="val 14814"/>
            </a:avLst>
          </a:prstGeom>
          <a:gradFill rotWithShape="1">
            <a:gsLst>
              <a:gs pos="0">
                <a:srgbClr val="FFF7ED"/>
              </a:gs>
              <a:gs pos="100000">
                <a:srgbClr val="FFFFFF"/>
              </a:gs>
            </a:gsLst>
            <a:lin scaled="0" ang="108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 Same Side Corner Rectangle 57"/>
          <p:cNvSpPr/>
          <p:nvPr/>
        </p:nvSpPr>
        <p:spPr>
          <a:xfrm rot="16200000">
            <a:off x="8114457" y="5610860"/>
            <a:ext cx="5143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9" name="Picture 58" descr="image.png"/>
          <p:cNvPicPr>
            <a:picLocks noChangeAspect="1"/>
          </p:cNvPicPr>
          <p:nvPr/>
        </p:nvPicPr>
        <p:blipFill>
          <a:blip r:embed="rId17">
            <a:alphaModFix amt="100000"/>
          </a:blip>
          <a:stretch>
            <a:fillRect/>
          </a:stretch>
        </p:blipFill>
        <p:spPr>
          <a:xfrm>
            <a:off x="8457988" y="5586888"/>
            <a:ext cx="228594" cy="180022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8800879" y="5534025"/>
            <a:ext cx="2514537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374151"/>
                </a:solidFill>
              </a:rPr>
              <a:t>China-Africa Relations</a:t>
            </a:r>
          </a:p>
        </p:txBody>
      </p:sp>
      <p:sp>
        <p:nvSpPr>
          <p:cNvPr id="61" name="Rectangle 60"/>
          <p:cNvSpPr/>
          <p:nvPr/>
        </p:nvSpPr>
        <p:spPr>
          <a:xfrm>
            <a:off x="0" y="7277100"/>
            <a:ext cx="12191695" cy="76200"/>
          </a:xfrm>
          <a:prstGeom prst="rect">
            <a:avLst/>
          </a:prstGeom>
          <a:solidFill>
            <a:srgbClr val="FF86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05675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9584" y="-171450"/>
            <a:ext cx="10972525" cy="11430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3900"/>
              </a:lnSpc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1284BA"/>
                </a:solidFill>
              </a:rPr>
              <a:t>IV. China-Uganda Economic and Trade Cooperation Continues to Achieve New Results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>
            <a:alphaModFix amt="100000"/>
          </a:blip>
          <a:stretch>
            <a:fillRect/>
          </a:stretch>
        </p:blipFill>
        <p:spPr>
          <a:xfrm>
            <a:off x="457188" y="1565763"/>
            <a:ext cx="304792" cy="1641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278" y="1466849"/>
            <a:ext cx="2971725" cy="3714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0"/>
              </a:spcAft>
            </a:pPr>
            <a:r>
              <a:rPr sz="1554" b="1">
                <a:solidFill>
                  <a:srgbClr val="1284BA"/>
                </a:solidFill>
              </a:rPr>
              <a:t>Trade Growth in 2025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188" y="2286000"/>
            <a:ext cx="5181470" cy="1343025"/>
          </a:xfrm>
          <a:prstGeom prst="roundRect">
            <a:avLst>
              <a:gd name="adj" fmla="val 11347"/>
            </a:avLst>
          </a:prstGeom>
          <a:gradFill rotWithShape="1">
            <a:gsLst>
              <a:gs pos="0">
                <a:srgbClr val="EFF6FF"/>
              </a:gs>
              <a:gs pos="100000">
                <a:srgbClr val="FFFFFF"/>
              </a:gs>
            </a:gsLst>
            <a:lin scaled="0" ang="8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 Same Side Corner Rectangle 6"/>
          <p:cNvSpPr/>
          <p:nvPr/>
        </p:nvSpPr>
        <p:spPr>
          <a:xfrm rot="16200000">
            <a:off x="-148284" y="2891472"/>
            <a:ext cx="134302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 amt="100000"/>
          </a:blip>
          <a:stretch>
            <a:fillRect/>
          </a:stretch>
        </p:blipFill>
        <p:spPr>
          <a:xfrm>
            <a:off x="723881" y="2649415"/>
            <a:ext cx="304792" cy="18756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42971" y="2590799"/>
            <a:ext cx="1885902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374151"/>
                </a:solidFill>
              </a:rPr>
              <a:t>Bilateral Trade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09944" y="2514600"/>
            <a:ext cx="1200119" cy="4572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r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2870" b="1">
                <a:solidFill>
                  <a:srgbClr val="1284BA"/>
                </a:solidFill>
              </a:rPr>
              <a:t>$2.1B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723881" y="3177988"/>
            <a:ext cx="190495" cy="1400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0575" y="3086100"/>
            <a:ext cx="2752656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FF862F"/>
                </a:solidFill>
              </a:rPr>
              <a:t>43.5% increase year-on-year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188" y="3867149"/>
            <a:ext cx="2514537" cy="1485900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8255">
            <a:solidFill>
              <a:srgbClr val="F3F4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>
            <a:alphaModFix amt="100000"/>
          </a:blip>
          <a:stretch>
            <a:fillRect/>
          </a:stretch>
        </p:blipFill>
        <p:spPr>
          <a:xfrm>
            <a:off x="657208" y="4103846"/>
            <a:ext cx="228594" cy="17430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62000" y="4057650"/>
            <a:ext cx="1543011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4B5563"/>
                </a:solidFill>
              </a:rPr>
              <a:t>Uganda to China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7208" y="4438649"/>
            <a:ext cx="2114497" cy="380999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1284BA"/>
                </a:solidFill>
              </a:rPr>
              <a:t>$138M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6">
            <a:alphaModFix amt="100000"/>
          </a:blip>
          <a:stretch>
            <a:fillRect/>
          </a:stretch>
        </p:blipFill>
        <p:spPr>
          <a:xfrm>
            <a:off x="657208" y="4956072"/>
            <a:ext cx="171445" cy="12720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66753" y="4895849"/>
            <a:ext cx="504812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862F"/>
                </a:solidFill>
              </a:rPr>
              <a:t>73.8%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124121" y="3867149"/>
            <a:ext cx="2514537" cy="1485900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8255">
            <a:solidFill>
              <a:srgbClr val="F3F4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>
            <a:alphaModFix amt="100000"/>
          </a:blip>
          <a:stretch>
            <a:fillRect/>
          </a:stretch>
        </p:blipFill>
        <p:spPr>
          <a:xfrm>
            <a:off x="3324141" y="4102417"/>
            <a:ext cx="228594" cy="17716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628934" y="4057650"/>
            <a:ext cx="1438239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4B5563"/>
                </a:solidFill>
              </a:rPr>
              <a:t>Coffee Exports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24141" y="4438649"/>
            <a:ext cx="2114497" cy="380999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1284BA"/>
                </a:solidFill>
              </a:rPr>
              <a:t>$62M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6">
            <a:alphaModFix amt="100000"/>
          </a:blip>
          <a:stretch>
            <a:fillRect/>
          </a:stretch>
        </p:blipFill>
        <p:spPr>
          <a:xfrm>
            <a:off x="3324141" y="4956072"/>
            <a:ext cx="171445" cy="12720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533686" y="4895849"/>
            <a:ext cx="504812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862F"/>
                </a:solidFill>
              </a:rPr>
              <a:t>99.3%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188" y="5581649"/>
            <a:ext cx="5181470" cy="1000125"/>
          </a:xfrm>
          <a:prstGeom prst="roundRect">
            <a:avLst>
              <a:gd name="adj" fmla="val 15238"/>
            </a:avLst>
          </a:prstGeom>
          <a:solidFill>
            <a:srgbClr val="1284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8">
            <a:alphaModFix amt="100000"/>
          </a:blip>
          <a:stretch>
            <a:fillRect/>
          </a:stretch>
        </p:blipFill>
        <p:spPr>
          <a:xfrm>
            <a:off x="647683" y="5792442"/>
            <a:ext cx="266693" cy="22611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028674" y="5772150"/>
            <a:ext cx="2400239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FFFFFF"/>
                </a:solidFill>
              </a:rPr>
              <a:t>Zero-Tariff Treatment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7683" y="6134100"/>
            <a:ext cx="4800479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FFFFFF"/>
                </a:solidFill>
              </a:rPr>
              <a:t>Products from </a:t>
            </a:r>
            <a:r>
              <a:rPr sz="1076" b="1">
                <a:solidFill>
                  <a:srgbClr val="FFFFFF"/>
                </a:solidFill>
              </a:rPr>
              <a:t>53 African countries</a:t>
            </a:r>
            <a:r>
              <a:rPr sz="1076" b="0">
                <a:solidFill>
                  <a:srgbClr val="FFFFFF"/>
                </a:solidFill>
              </a:rPr>
              <a:t> with diplomatic ties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400639" y="1114425"/>
            <a:ext cx="5486262" cy="2667000"/>
          </a:xfrm>
          <a:prstGeom prst="roundRect">
            <a:avLst/>
          </a:prstGeom>
          <a:blipFill>
            <a:blip r:embed="rId9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6400639" y="3190874"/>
            <a:ext cx="5486262" cy="590549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000000">
                  <a:alpha val="80000"/>
                </a:srgbClr>
              </a:gs>
              <a:gs pos="100000">
                <a:srgbClr val="000000">
                  <a:alpha val="0"/>
                </a:srgbClr>
              </a:gs>
            </a:gsLst>
            <a:lin scaled="0" ang="162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53036" y="3343275"/>
            <a:ext cx="5181470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FFFFFF"/>
                </a:solidFill>
              </a:rPr>
              <a:t>Strengthening China-Uganda Partnership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400639" y="4010024"/>
            <a:ext cx="5486262" cy="1066799"/>
          </a:xfrm>
          <a:prstGeom prst="roundRect">
            <a:avLst>
              <a:gd name="adj" fmla="val 7142"/>
            </a:avLst>
          </a:prstGeom>
          <a:gradFill rotWithShape="1">
            <a:gsLst>
              <a:gs pos="0">
                <a:srgbClr val="FFF7ED"/>
              </a:gs>
              <a:gs pos="100000">
                <a:srgbClr val="FFFFFF"/>
              </a:gs>
            </a:gsLst>
            <a:lin scaled="0" ang="108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 Same Side Corner Rectangle 32"/>
          <p:cNvSpPr/>
          <p:nvPr/>
        </p:nvSpPr>
        <p:spPr>
          <a:xfrm rot="16200000">
            <a:off x="5933280" y="4477383"/>
            <a:ext cx="106679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10">
            <a:alphaModFix amt="100000"/>
          </a:blip>
          <a:stretch>
            <a:fillRect/>
          </a:stretch>
        </p:blipFill>
        <p:spPr>
          <a:xfrm>
            <a:off x="6553036" y="4183856"/>
            <a:ext cx="228594" cy="18573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895927" y="4124324"/>
            <a:ext cx="4876678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374151"/>
                </a:solidFill>
              </a:rPr>
              <a:t>Historic Milestone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95927" y="4448175"/>
            <a:ext cx="4876678" cy="514350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First shipment of </a:t>
            </a:r>
            <a:r>
              <a:rPr sz="1076" b="1">
                <a:solidFill>
                  <a:srgbClr val="1284BA"/>
                </a:solidFill>
              </a:rPr>
              <a:t>Ugandan dried chili</a:t>
            </a:r>
            <a:r>
              <a:rPr sz="1076" b="0">
                <a:solidFill>
                  <a:srgbClr val="4B5563"/>
                </a:solidFill>
              </a:rPr>
              <a:t> arrived in Shanghai (Jan 2026)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400639" y="5191125"/>
            <a:ext cx="5486262" cy="809625"/>
          </a:xfrm>
          <a:prstGeom prst="roundRect">
            <a:avLst>
              <a:gd name="adj" fmla="val 9411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11">
            <a:alphaModFix amt="100000"/>
          </a:blip>
          <a:stretch>
            <a:fillRect/>
          </a:stretch>
        </p:blipFill>
        <p:spPr>
          <a:xfrm>
            <a:off x="6514937" y="5369242"/>
            <a:ext cx="228594" cy="177164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6857828" y="5305425"/>
            <a:ext cx="3790855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374151"/>
                </a:solidFill>
              </a:rPr>
              <a:t>Import Expo Success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57828" y="5629275"/>
            <a:ext cx="3790855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4 booths, 20 Ugandan companies, </a:t>
            </a:r>
            <a:r>
              <a:rPr sz="1076" b="1">
                <a:solidFill>
                  <a:srgbClr val="1284BA"/>
                </a:solidFill>
              </a:rPr>
              <a:t>36,000 visitors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400639" y="6115050"/>
            <a:ext cx="5486262" cy="809625"/>
          </a:xfrm>
          <a:prstGeom prst="roundRect">
            <a:avLst>
              <a:gd name="adj" fmla="val 9411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2" name="Picture 41" descr="image.png"/>
          <p:cNvPicPr>
            <a:picLocks noChangeAspect="1"/>
          </p:cNvPicPr>
          <p:nvPr/>
        </p:nvPicPr>
        <p:blipFill>
          <a:blip r:embed="rId12">
            <a:alphaModFix amt="100000"/>
          </a:blip>
          <a:stretch>
            <a:fillRect/>
          </a:stretch>
        </p:blipFill>
        <p:spPr>
          <a:xfrm>
            <a:off x="6514937" y="6294596"/>
            <a:ext cx="228594" cy="17430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857828" y="6229350"/>
            <a:ext cx="4067073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374151"/>
                </a:solidFill>
              </a:rPr>
              <a:t>Market Expansion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57828" y="6553199"/>
            <a:ext cx="4067073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Dried chili and wild aquatic products protocols signed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7229475"/>
            <a:ext cx="12191695" cy="76200"/>
          </a:xfrm>
          <a:prstGeom prst="rect">
            <a:avLst/>
          </a:prstGeom>
          <a:solidFill>
            <a:srgbClr val="FF86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934200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9584" y="114300"/>
            <a:ext cx="9372365" cy="5715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3900"/>
              </a:lnSpc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1284BA"/>
                </a:solidFill>
              </a:rPr>
              <a:t>V. Great Potential for Future Cooperation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>
            <a:alphaModFix amt="100000"/>
          </a:blip>
          <a:stretch>
            <a:fillRect/>
          </a:stretch>
        </p:blipFill>
        <p:spPr>
          <a:xfrm>
            <a:off x="457188" y="1431680"/>
            <a:ext cx="304792" cy="2608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278" y="1371600"/>
            <a:ext cx="3419389" cy="3714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0"/>
              </a:spcAft>
            </a:pPr>
            <a:r>
              <a:rPr sz="1554" b="1">
                <a:solidFill>
                  <a:srgbClr val="1284BA"/>
                </a:solidFill>
              </a:rPr>
              <a:t>Areas Under Development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188" y="2200275"/>
            <a:ext cx="5162420" cy="1933574"/>
          </a:xfrm>
          <a:prstGeom prst="roundRect">
            <a:avLst>
              <a:gd name="adj" fmla="val 7881"/>
            </a:avLst>
          </a:prstGeom>
          <a:gradFill rotWithShape="1">
            <a:gsLst>
              <a:gs pos="0">
                <a:srgbClr val="EFF6FF"/>
              </a:gs>
              <a:gs pos="100000">
                <a:srgbClr val="FFFFFF"/>
              </a:gs>
            </a:gsLst>
            <a:lin scaled="0" ang="8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 Same Side Corner Rectangle 6"/>
          <p:cNvSpPr/>
          <p:nvPr/>
        </p:nvSpPr>
        <p:spPr>
          <a:xfrm rot="16200000">
            <a:off x="-443559" y="3101022"/>
            <a:ext cx="1933574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 amt="100000"/>
          </a:blip>
          <a:stretch>
            <a:fillRect/>
          </a:stretch>
        </p:blipFill>
        <p:spPr>
          <a:xfrm>
            <a:off x="685782" y="2433844"/>
            <a:ext cx="266693" cy="2377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66773" y="2390774"/>
            <a:ext cx="2514537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284BA"/>
                </a:solidFill>
              </a:rPr>
              <a:t>Quarantine Protocols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685782" y="2919132"/>
            <a:ext cx="190495" cy="1624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90575" y="2857500"/>
            <a:ext cx="800079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74151"/>
                </a:solidFill>
              </a:rPr>
              <a:t>Sorghum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685782" y="3319182"/>
            <a:ext cx="190495" cy="16248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90575" y="3257550"/>
            <a:ext cx="981050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74151"/>
                </a:solidFill>
              </a:rPr>
              <a:t>Chia Seeds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685782" y="3719232"/>
            <a:ext cx="190495" cy="16248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90575" y="3657600"/>
            <a:ext cx="857228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74151"/>
                </a:solidFill>
              </a:rPr>
              <a:t>Avocados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188" y="4362450"/>
            <a:ext cx="5162420" cy="1933574"/>
          </a:xfrm>
          <a:prstGeom prst="roundRect">
            <a:avLst>
              <a:gd name="adj" fmla="val 7881"/>
            </a:avLst>
          </a:prstGeom>
          <a:gradFill rotWithShape="1">
            <a:gsLst>
              <a:gs pos="0">
                <a:srgbClr val="FFF7ED"/>
              </a:gs>
              <a:gs pos="100000">
                <a:srgbClr val="FFFFFF"/>
              </a:gs>
            </a:gsLst>
            <a:lin scaled="0" ang="8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 Same Side Corner Rectangle 16"/>
          <p:cNvSpPr/>
          <p:nvPr/>
        </p:nvSpPr>
        <p:spPr>
          <a:xfrm rot="16200000">
            <a:off x="-443559" y="5263197"/>
            <a:ext cx="1933574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>
            <a:alphaModFix amt="100000"/>
          </a:blip>
          <a:stretch>
            <a:fillRect/>
          </a:stretch>
        </p:blipFill>
        <p:spPr>
          <a:xfrm>
            <a:off x="685782" y="4609685"/>
            <a:ext cx="266693" cy="19132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66773" y="4552949"/>
            <a:ext cx="2638359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284BA"/>
                </a:solidFill>
              </a:rPr>
              <a:t>Market Access Studies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6">
            <a:alphaModFix amt="100000"/>
          </a:blip>
          <a:stretch>
            <a:fillRect/>
          </a:stretch>
        </p:blipFill>
        <p:spPr>
          <a:xfrm>
            <a:off x="685782" y="5092513"/>
            <a:ext cx="190495" cy="14007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90575" y="5019675"/>
            <a:ext cx="923901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74151"/>
                </a:solidFill>
              </a:rPr>
              <a:t>Pineapples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6">
            <a:alphaModFix amt="100000"/>
          </a:blip>
          <a:stretch>
            <a:fillRect/>
          </a:stretch>
        </p:blipFill>
        <p:spPr>
          <a:xfrm>
            <a:off x="685782" y="5492563"/>
            <a:ext cx="190495" cy="14007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90575" y="5419725"/>
            <a:ext cx="790555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74151"/>
                </a:solidFill>
              </a:rPr>
              <a:t>Mangoes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6">
            <a:alphaModFix amt="100000"/>
          </a:blip>
          <a:stretch>
            <a:fillRect/>
          </a:stretch>
        </p:blipFill>
        <p:spPr>
          <a:xfrm>
            <a:off x="685782" y="5892613"/>
            <a:ext cx="190495" cy="14007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990575" y="5819775"/>
            <a:ext cx="733406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74151"/>
                </a:solidFill>
              </a:rPr>
              <a:t>Bananas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7">
            <a:alphaModFix amt="100000"/>
          </a:blip>
          <a:stretch>
            <a:fillRect/>
          </a:stretch>
        </p:blipFill>
        <p:spPr>
          <a:xfrm>
            <a:off x="6553036" y="1268290"/>
            <a:ext cx="304792" cy="22566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972125" y="1200150"/>
            <a:ext cx="3562260" cy="3714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0"/>
              </a:spcAft>
            </a:pPr>
            <a:r>
              <a:rPr sz="1554" b="1">
                <a:solidFill>
                  <a:srgbClr val="1284BA"/>
                </a:solidFill>
              </a:rPr>
              <a:t>Trade Growth Performance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553036" y="2019299"/>
            <a:ext cx="5181470" cy="200025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6510">
            <a:solidFill>
              <a:srgbClr val="F3F4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8">
            <a:alphaModFix amt="100000"/>
          </a:blip>
          <a:stretch>
            <a:fillRect/>
          </a:stretch>
        </p:blipFill>
        <p:spPr>
          <a:xfrm>
            <a:off x="6800679" y="2385646"/>
            <a:ext cx="304792" cy="25790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219769" y="2362199"/>
            <a:ext cx="2266893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374151"/>
                </a:solidFill>
              </a:rPr>
              <a:t>China-Africa Trade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39099" y="2266950"/>
            <a:ext cx="1447763" cy="495299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3380"/>
              </a:lnSpc>
              <a:spcBef>
                <a:spcPts val="0"/>
              </a:spcBef>
              <a:spcAft>
                <a:spcPts val="0"/>
              </a:spcAft>
            </a:pPr>
            <a:r>
              <a:rPr sz="3109" b="1">
                <a:solidFill>
                  <a:srgbClr val="FF862F"/>
                </a:solidFill>
              </a:rPr>
              <a:t>34.2%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9">
            <a:alphaModFix amt="100000"/>
          </a:blip>
          <a:stretch>
            <a:fillRect/>
          </a:stretch>
        </p:blipFill>
        <p:spPr>
          <a:xfrm>
            <a:off x="6800679" y="2958413"/>
            <a:ext cx="209544" cy="19822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086422" y="2914650"/>
            <a:ext cx="1828754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</a:rPr>
              <a:t>Jan-Feb 2026 Growth</a:t>
            </a:r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10">
            <a:alphaModFix amt="100000"/>
          </a:blip>
          <a:stretch>
            <a:fillRect/>
          </a:stretch>
        </p:blipFill>
        <p:spPr>
          <a:xfrm>
            <a:off x="6800679" y="3578038"/>
            <a:ext cx="190495" cy="140073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7067373" y="3524250"/>
            <a:ext cx="3095547" cy="2571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</a:rPr>
              <a:t>Strong momentum continuing from 2025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553036" y="4248150"/>
            <a:ext cx="5181470" cy="2219324"/>
          </a:xfrm>
          <a:prstGeom prst="roundRect">
            <a:avLst>
              <a:gd name="adj" fmla="val 6866"/>
            </a:avLst>
          </a:prstGeom>
          <a:solidFill>
            <a:srgbClr val="1284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image.png"/>
          <p:cNvPicPr>
            <a:picLocks noChangeAspect="1"/>
          </p:cNvPicPr>
          <p:nvPr/>
        </p:nvPicPr>
        <p:blipFill>
          <a:blip r:embed="rId11">
            <a:alphaModFix amt="100000"/>
          </a:blip>
          <a:stretch>
            <a:fillRect/>
          </a:stretch>
        </p:blipFill>
        <p:spPr>
          <a:xfrm>
            <a:off x="6781630" y="4607169"/>
            <a:ext cx="304792" cy="234461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200719" y="4572000"/>
            <a:ext cx="2514537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FFFFFF"/>
                </a:solidFill>
              </a:rPr>
              <a:t>China Imports Growth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486762" y="4476750"/>
            <a:ext cx="1019149" cy="495299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3380"/>
              </a:lnSpc>
              <a:spcBef>
                <a:spcPts val="0"/>
              </a:spcBef>
              <a:spcAft>
                <a:spcPts val="0"/>
              </a:spcAft>
            </a:pPr>
            <a:r>
              <a:rPr sz="3109" b="1">
                <a:solidFill>
                  <a:srgbClr val="FFFFFF"/>
                </a:solidFill>
              </a:rPr>
              <a:t>20%</a:t>
            </a:r>
          </a:p>
        </p:txBody>
      </p:sp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12">
            <a:alphaModFix amt="100000"/>
          </a:blip>
          <a:stretch>
            <a:fillRect/>
          </a:stretch>
        </p:blipFill>
        <p:spPr>
          <a:xfrm>
            <a:off x="6781630" y="5207858"/>
            <a:ext cx="209544" cy="118933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7067373" y="5124449"/>
            <a:ext cx="2628834" cy="28575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FFFFFF"/>
                </a:solidFill>
              </a:rPr>
              <a:t>Nearly 20% increase in imports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781630" y="5734050"/>
            <a:ext cx="4724281" cy="514350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FFFFFF"/>
                </a:solidFill>
              </a:rPr>
              <a:t>Creating more opportunities for African countries including Uganda</a:t>
            </a:r>
          </a:p>
        </p:txBody>
      </p:sp>
      <p:sp>
        <p:nvSpPr>
          <p:cNvPr id="43" name="Rectangle 42"/>
          <p:cNvSpPr/>
          <p:nvPr/>
        </p:nvSpPr>
        <p:spPr>
          <a:xfrm>
            <a:off x="0" y="6858000"/>
            <a:ext cx="12191695" cy="76200"/>
          </a:xfrm>
          <a:prstGeom prst="rect">
            <a:avLst/>
          </a:prstGeom>
          <a:solidFill>
            <a:srgbClr val="FF86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9584" y="114300"/>
            <a:ext cx="2285942" cy="5715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l">
              <a:lnSpc>
                <a:spcPts val="3900"/>
              </a:lnSpc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1284BA"/>
                </a:solidFill>
              </a:rPr>
              <a:t>Conclusion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754" y="809625"/>
            <a:ext cx="8534186" cy="1304925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ctr">
              <a:lnSpc>
                <a:spcPts val="2925"/>
              </a:lnSpc>
              <a:spcBef>
                <a:spcPts val="0"/>
              </a:spcBef>
              <a:spcAft>
                <a:spcPts val="1040"/>
              </a:spcAft>
            </a:pPr>
            <a:r>
              <a:rPr sz="1674" b="0">
                <a:solidFill>
                  <a:srgbClr val="374151"/>
                </a:solidFill>
              </a:rPr>
              <a:t> As part of the developing world, China is eager to </a:t>
            </a:r>
            <a:r>
              <a:rPr sz="1674" b="1">
                <a:solidFill>
                  <a:srgbClr val="1284BA"/>
                </a:solidFill>
              </a:rPr>
              <a:t>deepen communication</a:t>
            </a:r>
            <a:r>
              <a:rPr sz="1674" b="0">
                <a:solidFill>
                  <a:srgbClr val="374151"/>
                </a:solidFill>
              </a:rPr>
              <a:t> and </a:t>
            </a:r>
            <a:r>
              <a:rPr sz="1674" b="1">
                <a:solidFill>
                  <a:srgbClr val="1284BA"/>
                </a:solidFill>
              </a:rPr>
              <a:t>share development expertise</a:t>
            </a:r>
            <a:r>
              <a:rPr sz="1674" b="0">
                <a:solidFill>
                  <a:srgbClr val="374151"/>
                </a:solidFill>
              </a:rPr>
              <a:t> with Uganda and other African partners.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28754" y="2571750"/>
            <a:ext cx="4114697" cy="2276474"/>
          </a:xfrm>
          <a:prstGeom prst="roundRect">
            <a:avLst>
              <a:gd name="adj" fmla="val 6694"/>
            </a:avLst>
          </a:prstGeom>
          <a:gradFill rotWithShape="1">
            <a:gsLst>
              <a:gs pos="0">
                <a:srgbClr val="EFF6FF"/>
              </a:gs>
              <a:gs pos="100000">
                <a:srgbClr val="FFFFFF"/>
              </a:gs>
            </a:gsLst>
            <a:lin scaled="0" ang="8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 Same Side Corner Rectangle 5"/>
          <p:cNvSpPr/>
          <p:nvPr/>
        </p:nvSpPr>
        <p:spPr>
          <a:xfrm rot="16200000">
            <a:off x="756557" y="3643947"/>
            <a:ext cx="2276474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>
            <a:alphaModFix amt="100000"/>
          </a:blip>
          <a:stretch>
            <a:fillRect/>
          </a:stretch>
        </p:blipFill>
        <p:spPr>
          <a:xfrm>
            <a:off x="3733706" y="2825476"/>
            <a:ext cx="342891" cy="2926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95447" y="3257550"/>
            <a:ext cx="3619409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ctr">
              <a:lnSpc>
                <a:spcPts val="2145"/>
              </a:lnSpc>
              <a:spcBef>
                <a:spcPts val="0"/>
              </a:spcBef>
              <a:spcAft>
                <a:spcPts val="780"/>
              </a:spcAft>
            </a:pPr>
            <a:r>
              <a:rPr sz="1315" b="1">
                <a:solidFill>
                  <a:srgbClr val="1284BA"/>
                </a:solidFill>
              </a:rPr>
              <a:t>Five-Year Plan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95447" y="3676649"/>
            <a:ext cx="3619409" cy="933449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ctr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74151"/>
                </a:solidFill>
              </a:rPr>
              <a:t>Reflects CPC's governance capability and strategic coordination for China's long-term development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48243" y="2571750"/>
            <a:ext cx="4114697" cy="2276474"/>
          </a:xfrm>
          <a:prstGeom prst="roundRect">
            <a:avLst>
              <a:gd name="adj" fmla="val 6694"/>
            </a:avLst>
          </a:prstGeom>
          <a:gradFill rotWithShape="1">
            <a:gsLst>
              <a:gs pos="0">
                <a:srgbClr val="EFF6FF"/>
              </a:gs>
              <a:gs pos="100000">
                <a:srgbClr val="FFFFFF"/>
              </a:gs>
            </a:gsLst>
            <a:lin scaled="0" ang="8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 Same Side Corner Rectangle 10"/>
          <p:cNvSpPr/>
          <p:nvPr/>
        </p:nvSpPr>
        <p:spPr>
          <a:xfrm rot="16200000">
            <a:off x="5176046" y="3643947"/>
            <a:ext cx="2276474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>
            <a:alphaModFix amt="100000"/>
          </a:blip>
          <a:stretch>
            <a:fillRect/>
          </a:stretch>
        </p:blipFill>
        <p:spPr>
          <a:xfrm>
            <a:off x="8153196" y="2826954"/>
            <a:ext cx="342891" cy="2896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514937" y="3257550"/>
            <a:ext cx="3619409" cy="31432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ctr">
              <a:lnSpc>
                <a:spcPts val="2145"/>
              </a:lnSpc>
              <a:spcBef>
                <a:spcPts val="0"/>
              </a:spcBef>
              <a:spcAft>
                <a:spcPts val="780"/>
              </a:spcAft>
            </a:pPr>
            <a:r>
              <a:rPr sz="1315" b="1">
                <a:solidFill>
                  <a:srgbClr val="1284BA"/>
                </a:solidFill>
              </a:rPr>
              <a:t>Global Development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14937" y="3676649"/>
            <a:ext cx="3619409" cy="933449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ctr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74151"/>
                </a:solidFill>
              </a:rPr>
              <a:t>China's development cannot be separated from the world, and the world's development also needs China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828754" y="5295899"/>
            <a:ext cx="8534186" cy="1819275"/>
          </a:xfrm>
          <a:prstGeom prst="roundRect">
            <a:avLst>
              <a:gd name="adj" fmla="val 8376"/>
            </a:avLst>
          </a:prstGeom>
          <a:solidFill>
            <a:srgbClr val="1284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4162320" y="5672503"/>
            <a:ext cx="304792" cy="23739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619509" y="5600700"/>
            <a:ext cx="3419389" cy="371475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ctr">
              <a:lnSpc>
                <a:spcPts val="2535"/>
              </a:lnSpc>
              <a:spcBef>
                <a:spcPts val="0"/>
              </a:spcBef>
              <a:spcAft>
                <a:spcPts val="0"/>
              </a:spcAft>
            </a:pPr>
            <a:r>
              <a:rPr sz="1554" b="1">
                <a:solidFill>
                  <a:srgbClr val="FFFFFF"/>
                </a:solidFill>
              </a:rPr>
              <a:t>China-Uganda Friendship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33546" y="6124574"/>
            <a:ext cx="7924601" cy="685800"/>
          </a:xfrm>
          <a:prstGeom prst="rect">
            <a:avLst/>
          </a:prstGeom>
          <a:noFill/>
        </p:spPr>
        <p:txBody>
          <a:bodyPr wrap="square" anchor="ctr" lIns="73152" rIns="73152" tIns="54864" bIns="54864">
            <a:spAutoFit/>
          </a:bodyPr>
          <a:lstStyle/>
          <a:p>
            <a:pPr algn="ctr">
              <a:lnSpc>
                <a:spcPts val="227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FFFFFF"/>
                </a:solidFill>
              </a:rPr>
              <a:t>The Embassy of China in Uganda looks forward to continuing cooperation with Ugandan media to tell the story of China-Uganda friendship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28754" y="7486650"/>
            <a:ext cx="8534186" cy="457200"/>
          </a:xfrm>
          <a:prstGeom prst="rect">
            <a:avLst/>
          </a:prstGeom>
          <a:noFill/>
        </p:spPr>
        <p:txBody>
          <a:bodyPr wrap="none" anchor="ctr" lIns="73152" rIns="73152" tIns="54864" bIns="54864">
            <a:spAutoFit/>
          </a:bodyPr>
          <a:lstStyle/>
          <a:p>
            <a:pPr algn="ctr">
              <a:lnSpc>
                <a:spcPts val="3120"/>
              </a:lnSpc>
              <a:spcBef>
                <a:spcPts val="0"/>
              </a:spcBef>
              <a:spcAft>
                <a:spcPts val="0"/>
              </a:spcAft>
            </a:pPr>
            <a:r>
              <a:rPr sz="1913" b="1">
                <a:solidFill>
                  <a:srgbClr val="1284BA"/>
                </a:solidFill>
              </a:rPr>
              <a:t>Thank You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7943850"/>
            <a:ext cx="12191695" cy="0"/>
          </a:xfrm>
          <a:prstGeom prst="rect">
            <a:avLst/>
          </a:prstGeom>
          <a:solidFill>
            <a:srgbClr val="FF86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